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未作正式并发压力测试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未作正式并发压力测试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a:latin typeface="微软雅黑" panose="020B0503020204020204" pitchFamily="34" charset="-122"/>
                <a:ea typeface="微软雅黑" panose="020B0503020204020204" pitchFamily="34" charset="-122"/>
              </a:rPr>
              <a:t>最终模</a:t>
            </a:r>
            <a:r>
              <a:rPr lang="zh-CN" altLang="en-US" sz="2800" dirty="0">
                <a:latin typeface="微软雅黑" panose="020B0503020204020204" pitchFamily="34" charset="-122"/>
                <a:ea typeface="微软雅黑" panose="020B0503020204020204" pitchFamily="34" charset="-122"/>
              </a:rPr>
              <a:t>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609599"/>
          </a:xfrm>
        </p:spPr>
        <p:txBody>
          <a:bodyPr>
            <a:normAutofit/>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56754" y="487680"/>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3600" b="1" dirty="0">
                <a:latin typeface="微软雅黑" panose="020B0503020204020204" pitchFamily="34" charset="-122"/>
                <a:ea typeface="微软雅黑" panose="020B0503020204020204" pitchFamily="34" charset="-122"/>
              </a:rPr>
              <a:t>基于平面、线性索引</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3600" b="1" dirty="0">
                <a:latin typeface="微软雅黑" panose="020B0503020204020204" pitchFamily="34" charset="-122"/>
                <a:ea typeface="微软雅黑" panose="020B0503020204020204" pitchFamily="34" charset="-122"/>
              </a:rPr>
              <a:t>/Flat</a:t>
            </a:r>
            <a:r>
              <a:rPr lang="zh-CN" altLang="en-US" sz="3600" b="1" dirty="0">
                <a:latin typeface="微软雅黑" panose="020B0503020204020204" pitchFamily="34" charset="-122"/>
                <a:ea typeface="微软雅黑" panose="020B0503020204020204" pitchFamily="34" charset="-122"/>
              </a:rPr>
              <a:t>文件</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暴力计算</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2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200" b="1" dirty="0">
                <a:latin typeface="微软雅黑" panose="020B0503020204020204" pitchFamily="34" charset="-122"/>
                <a:ea typeface="微软雅黑" panose="020B0503020204020204" pitchFamily="34" charset="-122"/>
              </a:rPr>
              <a:t>进行比较来索引向量的方法</a:t>
            </a:r>
            <a:endParaRPr lang="en-US" altLang="zh-CN" sz="3200" b="1" dirty="0">
              <a:latin typeface="微软雅黑" panose="020B0503020204020204" pitchFamily="34" charset="-122"/>
              <a:ea typeface="微软雅黑" panose="020B0503020204020204" pitchFamily="34" charset="-122"/>
            </a:endParaRPr>
          </a:p>
          <a:p>
            <a:pPr>
              <a:lnSpc>
                <a:spcPct val="100000"/>
              </a:lnSpc>
            </a:pPr>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IVF_FLAT</a:t>
            </a:r>
            <a:r>
              <a:rPr lang="zh-CN" altLang="en-US" sz="3600" b="1" dirty="0">
                <a:latin typeface="微软雅黑" panose="020B0503020204020204" pitchFamily="34" charset="-122"/>
                <a:ea typeface="微软雅黑" panose="020B0503020204020204" pitchFamily="34" charset="-122"/>
              </a:rPr>
              <a:t>（</a:t>
            </a:r>
            <a:r>
              <a:rPr lang="zh-CN" altLang="en-US" sz="36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3600" b="1" dirty="0">
                <a:latin typeface="微软雅黑" panose="020B0503020204020204" pitchFamily="34" charset="-122"/>
                <a:ea typeface="微软雅黑" panose="020B0503020204020204" pitchFamily="34" charset="-122"/>
              </a:rPr>
              <a:t>）</a:t>
            </a:r>
          </a:p>
          <a:p>
            <a:pPr lvl="1">
              <a:lnSpc>
                <a:spcPct val="110000"/>
              </a:lnSpc>
            </a:pPr>
            <a:r>
              <a:rPr lang="zh-CN" altLang="en-US" sz="3200" b="1" dirty="0">
                <a:latin typeface="微软雅黑" panose="020B0503020204020204" pitchFamily="34" charset="-122"/>
                <a:ea typeface="微软雅黑" panose="020B0503020204020204" pitchFamily="34" charset="-122"/>
              </a:rPr>
              <a:t>通过</a:t>
            </a:r>
            <a:r>
              <a:rPr lang="zh-CN" altLang="en-US" sz="3200" b="1" dirty="0">
                <a:highlight>
                  <a:srgbClr val="FFFF00"/>
                </a:highlight>
                <a:latin typeface="微软雅黑" panose="020B0503020204020204" pitchFamily="34" charset="-122"/>
                <a:ea typeface="微软雅黑" panose="020B0503020204020204" pitchFamily="34" charset="-122"/>
              </a:rPr>
              <a:t>聚类（</a:t>
            </a:r>
            <a:r>
              <a:rPr lang="en-US" altLang="zh-CN" sz="3200" b="1" dirty="0">
                <a:highlight>
                  <a:srgbClr val="FFFF00"/>
                </a:highlight>
                <a:latin typeface="微软雅黑" panose="020B0503020204020204" pitchFamily="34" charset="-122"/>
                <a:ea typeface="微软雅黑" panose="020B0503020204020204" pitchFamily="34" charset="-122"/>
              </a:rPr>
              <a:t>k-means clustering</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32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latin typeface="微软雅黑" panose="020B0503020204020204" pitchFamily="34" charset="-122"/>
                <a:ea typeface="微软雅黑" panose="020B0503020204020204" pitchFamily="34" charset="-122"/>
              </a:rPr>
              <a:t>索引键就是</a:t>
            </a:r>
            <a:r>
              <a:rPr lang="zh-CN" altLang="en-US" sz="32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200" b="1" dirty="0">
                <a:highlight>
                  <a:srgbClr val="FFFF00"/>
                </a:highlight>
                <a:latin typeface="微软雅黑" panose="020B0503020204020204" pitchFamily="34" charset="-122"/>
                <a:ea typeface="微软雅黑" panose="020B0503020204020204" pitchFamily="34" charset="-122"/>
              </a:rPr>
              <a:t>L2</a:t>
            </a:r>
            <a:r>
              <a:rPr lang="zh-CN" altLang="en-US" sz="3200" b="1" dirty="0">
                <a:highlight>
                  <a:srgbClr val="FFFF00"/>
                </a:highlight>
                <a:latin typeface="微软雅黑" panose="020B0503020204020204" pitchFamily="34" charset="-122"/>
                <a:ea typeface="微软雅黑" panose="020B0503020204020204" pitchFamily="34" charset="-122"/>
              </a:rPr>
              <a:t>无边界，</a:t>
            </a:r>
            <a:r>
              <a:rPr lang="en-US" altLang="zh-CN" sz="3200" b="1" dirty="0">
                <a:highlight>
                  <a:srgbClr val="FFFF00"/>
                </a:highlight>
                <a:latin typeface="微软雅黑" panose="020B0503020204020204" pitchFamily="34" charset="-122"/>
                <a:ea typeface="微软雅黑" panose="020B0503020204020204" pitchFamily="34" charset="-122"/>
              </a:rPr>
              <a:t>Cosine</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基于树</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200" b="1" dirty="0">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例如：</a:t>
            </a:r>
            <a:r>
              <a:rPr lang="zh-CN" altLang="en-US" sz="3200" b="1" dirty="0">
                <a:latin typeface="微软雅黑" panose="020B0503020204020204" pitchFamily="34" charset="-122"/>
                <a:ea typeface="微软雅黑" panose="020B0503020204020204" pitchFamily="34" charset="-122"/>
              </a:rPr>
              <a:t>先选取一个</a:t>
            </a:r>
            <a:r>
              <a:rPr lang="zh-CN" altLang="en-US" sz="3200" b="1" dirty="0">
                <a:highlight>
                  <a:srgbClr val="FFFF00"/>
                </a:highlight>
                <a:latin typeface="微软雅黑" panose="020B0503020204020204" pitchFamily="34" charset="-122"/>
                <a:ea typeface="微软雅黑" panose="020B0503020204020204" pitchFamily="34" charset="-122"/>
              </a:rPr>
              <a:t>制高点</a:t>
            </a:r>
            <a:r>
              <a:rPr lang="zh-CN" altLang="en-US" sz="3200" b="1" dirty="0">
                <a:latin typeface="微软雅黑" panose="020B0503020204020204" pitchFamily="34" charset="-122"/>
                <a:ea typeface="微软雅黑" panose="020B0503020204020204" pitchFamily="34" charset="-122"/>
              </a:rPr>
              <a:t>，然后计算每个</a:t>
            </a:r>
            <a:r>
              <a:rPr lang="zh-CN" altLang="en-US" sz="32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基于局部敏感哈希</a:t>
            </a:r>
            <a:r>
              <a:rPr lang="en-US" altLang="zh-CN" sz="3600" b="1" dirty="0">
                <a:latin typeface="微软雅黑" panose="020B0503020204020204" pitchFamily="34" charset="-122"/>
                <a:ea typeface="微软雅黑" panose="020B0503020204020204" pitchFamily="34" charset="-122"/>
              </a:rPr>
              <a:t>(Locality Sensitive Hashing</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LSH) </a:t>
            </a:r>
            <a:r>
              <a:rPr lang="zh-CN" altLang="en-US" sz="3600" b="1" dirty="0">
                <a:solidFill>
                  <a:srgbClr val="FF0000"/>
                </a:solidFill>
                <a:latin typeface="微软雅黑" panose="020B0503020204020204" pitchFamily="34" charset="-122"/>
                <a:ea typeface="微软雅黑" panose="020B0503020204020204" pitchFamily="34" charset="-122"/>
              </a:rPr>
              <a:t>无顺序、无大小</a:t>
            </a:r>
          </a:p>
          <a:p>
            <a:pPr lvl="1">
              <a:lnSpc>
                <a:spcPct val="100000"/>
              </a:lnSpc>
            </a:pPr>
            <a:r>
              <a:rPr lang="zh-CN" altLang="en-US" sz="32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3200" b="1" dirty="0">
                <a:highlight>
                  <a:srgbClr val="FFFF00"/>
                </a:highlight>
                <a:latin typeface="微软雅黑" panose="020B0503020204020204" pitchFamily="34" charset="-122"/>
                <a:ea typeface="微软雅黑" panose="020B0503020204020204" pitchFamily="34" charset="-122"/>
              </a:rPr>
              <a:t>依赖碰撞</a:t>
            </a:r>
            <a:r>
              <a:rPr lang="zh-CN" altLang="en-US" sz="3200" b="1" dirty="0">
                <a:latin typeface="微软雅黑" panose="020B0503020204020204" pitchFamily="34" charset="-122"/>
                <a:ea typeface="微软雅黑" panose="020B0503020204020204" pitchFamily="34" charset="-122"/>
              </a:rPr>
              <a:t>来查找近邻，类似：一致性哈希、空间</a:t>
            </a:r>
            <a:r>
              <a:rPr lang="en-US" altLang="zh-CN" sz="3200" b="1" dirty="0">
                <a:latin typeface="微软雅黑" panose="020B0503020204020204" pitchFamily="34" charset="-122"/>
                <a:ea typeface="微软雅黑" panose="020B0503020204020204" pitchFamily="34" charset="-122"/>
              </a:rPr>
              <a:t>GEO</a:t>
            </a:r>
            <a:r>
              <a:rPr lang="zh-CN" altLang="en-US" sz="3200" b="1" dirty="0">
                <a:latin typeface="微软雅黑" panose="020B0503020204020204" pitchFamily="34" charset="-122"/>
                <a:ea typeface="微软雅黑" panose="020B0503020204020204" pitchFamily="34" charset="-122"/>
              </a:rPr>
              <a:t>哈希、</a:t>
            </a:r>
            <a:r>
              <a:rPr lang="en-US" altLang="zh-CN" sz="3200" b="1" dirty="0" err="1">
                <a:latin typeface="微软雅黑" panose="020B0503020204020204" pitchFamily="34" charset="-122"/>
                <a:ea typeface="微软雅黑" panose="020B0503020204020204" pitchFamily="34" charset="-122"/>
              </a:rPr>
              <a:t>SIMHash</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24</a:t>
            </a:r>
          </a:p>
          <a:p>
            <a:pPr lvl="1">
              <a:lnSpc>
                <a:spcPct val="100000"/>
              </a:lnSpc>
            </a:pPr>
            <a:r>
              <a:rPr lang="zh-CN" altLang="en-US" sz="3200" b="1" dirty="0">
                <a:latin typeface="微软雅黑" panose="020B0503020204020204" pitchFamily="34" charset="-122"/>
                <a:ea typeface="微软雅黑" panose="020B0503020204020204" pitchFamily="34" charset="-122"/>
              </a:rPr>
              <a:t>高维空间的两点若</a:t>
            </a:r>
            <a:r>
              <a:rPr lang="zh-CN" altLang="en-US" sz="3200" b="1" dirty="0">
                <a:highlight>
                  <a:srgbClr val="FFFF00"/>
                </a:highlight>
                <a:latin typeface="微软雅黑" panose="020B0503020204020204" pitchFamily="34" charset="-122"/>
                <a:ea typeface="微软雅黑" panose="020B0503020204020204" pitchFamily="34" charset="-122"/>
              </a:rPr>
              <a:t>距离很近</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2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，则局部敏感哈希值有很大的概率是一样的</a:t>
            </a:r>
            <a:endParaRPr lang="en-US" altLang="zh-CN" sz="3200" b="1" dirty="0">
              <a:latin typeface="微软雅黑" panose="020B0503020204020204" pitchFamily="34" charset="-122"/>
              <a:ea typeface="微软雅黑" panose="020B0503020204020204" pitchFamily="34" charset="-122"/>
            </a:endParaRPr>
          </a:p>
          <a:p>
            <a:pPr lvl="1">
              <a:lnSpc>
                <a:spcPct val="100000"/>
              </a:lnSpc>
            </a:pPr>
            <a:r>
              <a:rPr lang="zh-CN" altLang="en-US" sz="32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3600" b="1" dirty="0">
                <a:latin typeface="微软雅黑" panose="020B0503020204020204" pitchFamily="34" charset="-122"/>
                <a:ea typeface="微软雅黑" panose="020B0503020204020204" pitchFamily="34" charset="-122"/>
              </a:rPr>
              <a:t>基于图</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3200" b="1" dirty="0" err="1">
                <a:latin typeface="微软雅黑" panose="020B0503020204020204" pitchFamily="34" charset="-122"/>
                <a:ea typeface="微软雅黑" panose="020B0503020204020204" pitchFamily="34" charset="-122"/>
              </a:rPr>
              <a:t>RNSG（Refined</a:t>
            </a:r>
            <a:r>
              <a:rPr lang="en-US" sz="3200" b="1" dirty="0">
                <a:latin typeface="微软雅黑" panose="020B0503020204020204" pitchFamily="34" charset="-122"/>
                <a:ea typeface="微软雅黑" panose="020B0503020204020204" pitchFamily="34" charset="-122"/>
              </a:rPr>
              <a:t> Navigating Spreading-out Graph)</a:t>
            </a:r>
          </a:p>
          <a:p>
            <a:pPr lvl="2"/>
            <a:r>
              <a:rPr lang="zh-CN" altLang="en-US" sz="32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3200" b="1" dirty="0" err="1">
                <a:highlight>
                  <a:srgbClr val="FFFF00"/>
                </a:highlight>
                <a:latin typeface="微软雅黑" panose="020B0503020204020204" pitchFamily="34" charset="-122"/>
                <a:ea typeface="微软雅黑" panose="020B0503020204020204" pitchFamily="34" charset="-122"/>
              </a:rPr>
              <a:t>out_degree</a:t>
            </a:r>
            <a:r>
              <a:rPr lang="en-US" altLang="zh-CN" sz="3200" b="1" dirty="0">
                <a:highlight>
                  <a:srgbClr val="FFFF00"/>
                </a:highlight>
                <a:latin typeface="微软雅黑" panose="020B0503020204020204" pitchFamily="34" charset="-122"/>
                <a:ea typeface="微软雅黑" panose="020B0503020204020204" pitchFamily="34" charset="-122"/>
              </a:rPr>
              <a:t> </a:t>
            </a:r>
            <a:r>
              <a:rPr lang="zh-CN" altLang="en-US" sz="3200" b="1" dirty="0">
                <a:highlight>
                  <a:srgbClr val="FFFF00"/>
                </a:highlight>
                <a:latin typeface="微软雅黑" panose="020B0503020204020204" pitchFamily="34" charset="-122"/>
                <a:ea typeface="微软雅黑" panose="020B0503020204020204" pitchFamily="34" charset="-122"/>
              </a:rPr>
              <a:t>）</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200" b="1" dirty="0" err="1">
                <a:latin typeface="微软雅黑" panose="020B0503020204020204" pitchFamily="34" charset="-122"/>
                <a:ea typeface="微软雅黑" panose="020B0503020204020204" pitchFamily="34" charset="-122"/>
              </a:rPr>
              <a:t>HNSW（Hierarchical</a:t>
            </a:r>
            <a:r>
              <a:rPr lang="en-US" sz="3200" b="1" dirty="0">
                <a:latin typeface="微软雅黑" panose="020B0503020204020204" pitchFamily="34" charset="-122"/>
                <a:ea typeface="微软雅黑" panose="020B0503020204020204" pitchFamily="34" charset="-122"/>
              </a:rPr>
              <a:t> Small World Graph）</a:t>
            </a:r>
          </a:p>
          <a:p>
            <a:pPr lvl="2"/>
            <a:r>
              <a:rPr lang="zh-CN" altLang="en-US" sz="3200" b="1" dirty="0">
                <a:highlight>
                  <a:srgbClr val="FFFF00"/>
                </a:highlight>
                <a:latin typeface="微软雅黑" panose="020B0503020204020204" pitchFamily="34" charset="-122"/>
                <a:ea typeface="微软雅黑" panose="020B0503020204020204" pitchFamily="34" charset="-122"/>
              </a:rPr>
              <a:t>索引键参数</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en-US" altLang="zh-CN" sz="32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200" b="1" dirty="0">
                <a:highlight>
                  <a:srgbClr val="FFFF00"/>
                </a:highlight>
                <a:latin typeface="微软雅黑" panose="020B0503020204020204" pitchFamily="34" charset="-122"/>
                <a:ea typeface="微软雅黑" panose="020B0503020204020204" pitchFamily="34" charset="-122"/>
              </a:rPr>
              <a:t> （空间分区树和图形）</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8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b="1" dirty="0">
                <a:solidFill>
                  <a:srgbClr val="FF0000"/>
                </a:solidFill>
                <a:latin typeface="微软雅黑" panose="020B0503020204020204" pitchFamily="34" charset="-122"/>
                <a:ea typeface="微软雅黑" panose="020B0503020204020204" pitchFamily="34" charset="-122"/>
              </a:rPr>
              <a:t>当然</a:t>
            </a:r>
            <a:r>
              <a:rPr lang="zh-CN" altLang="en-US" sz="4800" b="1" dirty="0">
                <a:solidFill>
                  <a:schemeClr val="tx1"/>
                </a:solidFill>
                <a:latin typeface="微软雅黑" panose="020B0503020204020204" pitchFamily="34" charset="-122"/>
                <a:ea typeface="微软雅黑" panose="020B0503020204020204" pitchFamily="34" charset="-122"/>
              </a:rPr>
              <a:t>制高点</a:t>
            </a:r>
            <a:r>
              <a:rPr lang="zh-CN" altLang="en-US" sz="4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8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8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lstStyle/>
          <a:p>
            <a:r>
              <a:rPr lang="zh-CN" altLang="en-US" dirty="0">
                <a:latin typeface="微软雅黑" panose="020B0503020204020204" pitchFamily="34" charset="-122"/>
                <a:ea typeface="微软雅黑" panose="020B0503020204020204" pitchFamily="34" charset="-122"/>
              </a:rPr>
              <a:t>倒排索引简介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905691"/>
            <a:ext cx="10060335" cy="5952309"/>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标准向量化本地存储，批量调用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入库，行级权限相关字段属性维护（如：内容所属角色、部门之类）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9987</TotalTime>
  <Words>7380</Words>
  <Application>Microsoft Office PowerPoint</Application>
  <PresentationFormat>Widescreen</PresentationFormat>
  <Paragraphs>565</Paragraphs>
  <Slides>48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4" baseType="lpstr">
      <vt:lpstr>微软雅黑</vt: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vt:lpstr>
      <vt:lpstr>倒排索引简介</vt:lpstr>
      <vt:lpstr>向量索引 HNSW 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1260</cp:revision>
  <dcterms:created xsi:type="dcterms:W3CDTF">2023-04-24T08:38:56Z</dcterms:created>
  <dcterms:modified xsi:type="dcterms:W3CDTF">2023-05-12T18:54:34Z</dcterms:modified>
</cp:coreProperties>
</file>